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34" r:id="rId2"/>
    <p:sldId id="331" r:id="rId3"/>
    <p:sldId id="348" r:id="rId4"/>
    <p:sldId id="335" r:id="rId5"/>
    <p:sldId id="365" r:id="rId6"/>
    <p:sldId id="336" r:id="rId7"/>
    <p:sldId id="355" r:id="rId8"/>
    <p:sldId id="357" r:id="rId9"/>
    <p:sldId id="353" r:id="rId10"/>
    <p:sldId id="347" r:id="rId11"/>
    <p:sldId id="354" r:id="rId12"/>
    <p:sldId id="358" r:id="rId13"/>
    <p:sldId id="361" r:id="rId14"/>
    <p:sldId id="362" r:id="rId15"/>
    <p:sldId id="363" r:id="rId16"/>
    <p:sldId id="364" r:id="rId17"/>
    <p:sldId id="337" r:id="rId18"/>
    <p:sldId id="333" r:id="rId19"/>
    <p:sldId id="342" r:id="rId20"/>
    <p:sldId id="359" r:id="rId21"/>
    <p:sldId id="346" r:id="rId22"/>
    <p:sldId id="343" r:id="rId23"/>
  </p:sldIdLst>
  <p:sldSz cx="9144000" cy="6858000" type="screen4x3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1CF0"/>
    <a:srgbClr val="85312F"/>
    <a:srgbClr val="441918"/>
    <a:srgbClr val="341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24" autoAdjust="0"/>
    <p:restoredTop sz="94262" autoAdjust="0"/>
  </p:normalViewPr>
  <p:slideViewPr>
    <p:cSldViewPr>
      <p:cViewPr varScale="1">
        <p:scale>
          <a:sx n="86" d="100"/>
          <a:sy n="86" d="100"/>
        </p:scale>
        <p:origin x="-166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203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3FC2EBE1-2D70-4089-BFB6-0162DA1C2B1E}" type="datetimeFigureOut">
              <a:rPr lang="zh-CN" altLang="en-US" smtClean="0"/>
              <a:pPr/>
              <a:t>2018/2/1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203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45CE9CBF-0B78-48DC-AC06-CE6B00E4923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408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wmf>
</file>

<file path=ppt/media/image13.jpg>
</file>

<file path=ppt/media/image2.jpeg>
</file>

<file path=ppt/media/image3.jpeg>
</file>

<file path=ppt/media/image4.jpeg>
</file>

<file path=ppt/media/image5.wmf>
</file>

<file path=ppt/media/image6.jpeg>
</file>

<file path=ppt/media/image7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C85464E2-75BB-4005-B759-130A14F71B02}" type="datetimeFigureOut">
              <a:rPr lang="zh-CN" altLang="en-US" smtClean="0"/>
              <a:pPr/>
              <a:t>2018/2/1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96" tIns="47398" rIns="94796" bIns="4739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4796" tIns="47398" rIns="94796" bIns="47398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3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D6857F11-5A36-46B2-9BF5-C3A8B4CFD7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193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000" r="-2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294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 t="-2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03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l="-2000" t="-1000" r="-2000" b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CAD73-1480-4762-BBE7-29E381459ECC}" type="datetimeFigureOut">
              <a:rPr lang="zh-CN" altLang="en-US" smtClean="0"/>
              <a:pPr/>
              <a:t>2018/2/1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24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4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2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package" Target="../embeddings/Microsoft_Excel_Worksheet2.xls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wmf"/><Relationship Id="rId4" Type="http://schemas.openxmlformats.org/officeDocument/2006/relationships/package" Target="../embeddings/Microsoft_Excel_Worksheet3.xls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>
            <a:spLocks noGrp="1"/>
          </p:cNvSpPr>
          <p:nvPr>
            <p:ph type="ctrTitle"/>
          </p:nvPr>
        </p:nvSpPr>
        <p:spPr>
          <a:xfrm>
            <a:off x="755576" y="2759224"/>
            <a:ext cx="7772400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00"/>
              </a:lnSpc>
            </a:pPr>
            <a:r>
              <a:rPr lang="zh-CN" altLang="en-US" sz="3400" b="1" dirty="0" smtClean="0">
                <a:solidFill>
                  <a:schemeClr val="bg1"/>
                </a:solidFill>
              </a:rPr>
              <a:t>初级自动驾驶专案</a:t>
            </a:r>
            <a:endParaRPr lang="zh-CN" altLang="en-US" sz="3400" b="1" dirty="0">
              <a:solidFill>
                <a:schemeClr val="bg1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07504" y="5877272"/>
            <a:ext cx="1944216" cy="864096"/>
          </a:xfrm>
          <a:prstGeom prst="roundRect">
            <a:avLst/>
          </a:prstGeom>
          <a:solidFill>
            <a:srgbClr val="85312F"/>
          </a:solidFill>
          <a:ln>
            <a:solidFill>
              <a:srgbClr val="853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 smtClean="0">
                <a:ln w="18000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汽车智能化</a:t>
            </a:r>
            <a:endParaRPr lang="zh-CN" altLang="en-US" sz="2400" b="1" dirty="0">
              <a:ln w="18000">
                <a:solidFill>
                  <a:schemeClr val="bg1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1"/>
          <p:cNvSpPr txBox="1"/>
          <p:nvPr/>
        </p:nvSpPr>
        <p:spPr>
          <a:xfrm>
            <a:off x="3635896" y="3541186"/>
            <a:ext cx="4032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</a:t>
            </a:r>
          </a:p>
          <a:p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                             </a:t>
            </a:r>
            <a:r>
              <a:rPr lang="zh-CN" altLang="en-US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项目号：</a:t>
            </a:r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AD01 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D:\百度云同步盘\GRQ股如泉\2017氢动汽车\03姜泉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6136" y="5877272"/>
            <a:ext cx="864096" cy="864096"/>
          </a:xfrm>
          <a:prstGeom prst="rect">
            <a:avLst/>
          </a:prstGeom>
          <a:noFill/>
        </p:spPr>
      </p:pic>
      <p:sp>
        <p:nvSpPr>
          <p:cNvPr id="7" name="内容占位符 1"/>
          <p:cNvSpPr txBox="1">
            <a:spLocks/>
          </p:cNvSpPr>
          <p:nvPr/>
        </p:nvSpPr>
        <p:spPr>
          <a:xfrm>
            <a:off x="6804248" y="5925845"/>
            <a:ext cx="1584176" cy="8155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200" dirty="0" smtClean="0"/>
              <a:t>姜  泉</a:t>
            </a:r>
            <a:endParaRPr lang="en-US" altLang="zh-CN" sz="1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Spring Jiang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WeChat:ruquan887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M:13216680533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830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(4)——FCW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201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(5)——AEB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9529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(6)——EPB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1226824"/>
              </p:ext>
            </p:extLst>
          </p:nvPr>
        </p:nvGraphicFramePr>
        <p:xfrm>
          <a:off x="1199681" y="1628800"/>
          <a:ext cx="7116736" cy="382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721"/>
                <a:gridCol w="2283534"/>
                <a:gridCol w="2088232"/>
                <a:gridCol w="223224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EPB</a:t>
                      </a:r>
                      <a:r>
                        <a:rPr lang="zh-CN" altLang="en-US" sz="1400" dirty="0" smtClean="0"/>
                        <a:t>需求信号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CAN</a:t>
                      </a:r>
                      <a:r>
                        <a:rPr lang="zh-CN" altLang="en-US" sz="1400" dirty="0" smtClean="0"/>
                        <a:t>总线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说明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制动踏板信号及有效性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改装后提供</a:t>
                      </a:r>
                      <a:r>
                        <a:rPr lang="en-US" altLang="zh-CN" sz="1050" dirty="0" err="1" smtClean="0"/>
                        <a:t>boolean</a:t>
                      </a:r>
                      <a:r>
                        <a:rPr lang="zh-CN" altLang="en-US" sz="1050" dirty="0" smtClean="0"/>
                        <a:t>类型信号</a:t>
                      </a:r>
                    </a:p>
                  </a:txBody>
                  <a:tcPr/>
                </a:tc>
              </a:tr>
              <a:tr h="1261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油门踏板信号及有效性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IGB+</a:t>
                      </a:r>
                      <a:r>
                        <a:rPr lang="zh-CN" altLang="en-US" sz="1050" dirty="0" smtClean="0"/>
                        <a:t>信号（硬线及</a:t>
                      </a:r>
                      <a:r>
                        <a:rPr lang="en-US" altLang="zh-CN" sz="1050" dirty="0" smtClean="0"/>
                        <a:t>CAN</a:t>
                      </a:r>
                      <a:r>
                        <a:rPr lang="zh-CN" altLang="en-US" sz="1050" dirty="0" smtClean="0"/>
                        <a:t>线）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ok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72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发动机运转状态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NOK</a:t>
                      </a:r>
                      <a:endParaRPr lang="zh-CN" altLang="en-US" sz="1050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我们是纯电动汽车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发动机转速信号及有效性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83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发动机扭矩信号及有效性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发动机摩擦扭矩信号及有效性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295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离合器位置及有效性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安全带信号及有效性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06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侧门开关信号及有效性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ABS</a:t>
                      </a:r>
                      <a:r>
                        <a:rPr lang="zh-CN" altLang="en-US" sz="1050" dirty="0" smtClean="0"/>
                        <a:t>轮速信号及有效性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准备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50" dirty="0"/>
                    </a:p>
                  </a:txBody>
                  <a:tcPr/>
                </a:tc>
              </a:tr>
              <a:tr h="13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smtClean="0"/>
                        <a:t>ABS</a:t>
                      </a:r>
                      <a:r>
                        <a:rPr lang="zh-CN" altLang="en-US" sz="1000" smtClean="0"/>
                        <a:t>工作状态信号及有效性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准备</a:t>
                      </a:r>
                      <a:r>
                        <a:rPr lang="zh-CN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ESP</a:t>
                      </a:r>
                      <a:r>
                        <a:rPr lang="zh-CN" altLang="en-US" sz="1050" dirty="0" smtClean="0"/>
                        <a:t>工作状态信号及有效性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再讨论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292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后尾灯点亮信号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需改装成</a:t>
                      </a: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线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46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(7)——ACC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9040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</a:t>
            </a:r>
            <a:r>
              <a:rPr lang="en-US" altLang="zh-CN" sz="1400" dirty="0"/>
              <a:t>8</a:t>
            </a:r>
            <a:r>
              <a:rPr lang="en-US" altLang="zh-CN" sz="1400" dirty="0" smtClean="0"/>
              <a:t>)——LDW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9357822"/>
              </p:ext>
            </p:extLst>
          </p:nvPr>
        </p:nvGraphicFramePr>
        <p:xfrm>
          <a:off x="467544" y="1052736"/>
          <a:ext cx="7704856" cy="2844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158"/>
                <a:gridCol w="1836114"/>
                <a:gridCol w="2808312"/>
                <a:gridCol w="2448272"/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车道线检测技术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维森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格陆博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单目前视方案</a:t>
                      </a:r>
                    </a:p>
                  </a:txBody>
                  <a:tcPr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检测精度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横向位置误差＜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偏角误差＜</a:t>
                      </a:r>
                      <a:r>
                        <a:rPr lang="en-US" altLang="zh-CN" sz="1050" dirty="0" smtClean="0"/>
                        <a:t>0.5deg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横向位置误差＞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偏角误差＞</a:t>
                      </a:r>
                      <a:r>
                        <a:rPr lang="en-US" altLang="zh-CN" sz="1050" dirty="0" smtClean="0"/>
                        <a:t>2deg</a:t>
                      </a:r>
                      <a:endParaRPr lang="zh-CN" altLang="en-US" sz="1050" dirty="0" smtClean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对光照变化敏感性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系统不受早晚逆光和对面车大灯影响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系统受光照影响大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标定算法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复杂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简单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检测范围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车辆前后检测范围＜</a:t>
                      </a:r>
                      <a:r>
                        <a:rPr lang="en-US" altLang="zh-CN" sz="1050" dirty="0" smtClean="0"/>
                        <a:t>6m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车辆左右检测范围＜</a:t>
                      </a:r>
                      <a:r>
                        <a:rPr lang="en-US" altLang="zh-CN" sz="1050" dirty="0" smtClean="0"/>
                        <a:t>4m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车辆前后检测范围：</a:t>
                      </a:r>
                      <a:r>
                        <a:rPr lang="en-US" altLang="zh-CN" sz="1050" dirty="0" smtClean="0"/>
                        <a:t>5~50m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车辆左右检测范围：</a:t>
                      </a:r>
                      <a:r>
                        <a:rPr lang="en-US" altLang="zh-CN" sz="1050" dirty="0" smtClean="0"/>
                        <a:t>3</a:t>
                      </a:r>
                      <a:r>
                        <a:rPr lang="zh-CN" altLang="en-US" sz="1050" dirty="0" smtClean="0"/>
                        <a:t>车道</a:t>
                      </a:r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道路曲率检测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二级级曲线车道（＞</a:t>
                      </a:r>
                      <a:r>
                        <a:rPr lang="en-US" altLang="zh-CN" sz="1050" dirty="0" smtClean="0"/>
                        <a:t>250m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三级曲线车道（≥</a:t>
                      </a:r>
                      <a:r>
                        <a:rPr lang="en-US" altLang="zh-CN" sz="1050" dirty="0" smtClean="0"/>
                        <a:t>125m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其他用途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泊车辅助、变道支援、障碍物和盲区检测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前方碰撞报警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结合车辆信息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车速、转向角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速度、左</a:t>
                      </a:r>
                      <a:r>
                        <a:rPr lang="en-US" altLang="zh-CN" sz="1050" dirty="0" smtClean="0"/>
                        <a:t>/</a:t>
                      </a:r>
                      <a:r>
                        <a:rPr lang="zh-CN" altLang="en-US" sz="1050" dirty="0" smtClean="0"/>
                        <a:t>右转向信号、航向角、制动、雨刮</a:t>
                      </a:r>
                      <a:endParaRPr lang="zh-CN" altLang="en-US" sz="105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内容占位符 1"/>
          <p:cNvSpPr txBox="1">
            <a:spLocks/>
          </p:cNvSpPr>
          <p:nvPr/>
        </p:nvSpPr>
        <p:spPr>
          <a:xfrm>
            <a:off x="1062549" y="4149080"/>
            <a:ext cx="3005395" cy="20162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400" dirty="0" smtClean="0"/>
              <a:t>LDW</a:t>
            </a:r>
            <a:r>
              <a:rPr lang="zh-CN" altLang="en-US" sz="1400" dirty="0" smtClean="0"/>
              <a:t>工作工况及抑制机制：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工作工况：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车速≥</a:t>
            </a:r>
            <a:r>
              <a:rPr lang="en-US" altLang="zh-CN" sz="1300" dirty="0" smtClean="0"/>
              <a:t>60km/h</a:t>
            </a:r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车辆进行车道偏移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抑制机制：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正确的转向灯信号；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方向盘转转角＞</a:t>
            </a:r>
            <a:r>
              <a:rPr lang="en-US" altLang="zh-CN" sz="1300" dirty="0" smtClean="0"/>
              <a:t>6deg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方向盘转速＞</a:t>
            </a:r>
            <a:r>
              <a:rPr lang="en-US" altLang="zh-CN" sz="1300" dirty="0" smtClean="0"/>
              <a:t>1deg/s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加速踏板踩踏百分比＞</a:t>
            </a:r>
            <a:r>
              <a:rPr lang="en-US" altLang="zh-CN" sz="1300" dirty="0" smtClean="0"/>
              <a:t>15%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制动踏板制动状态；</a:t>
            </a:r>
            <a:endParaRPr lang="zh-CN" altLang="en-US" sz="1300" dirty="0"/>
          </a:p>
        </p:txBody>
      </p:sp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(9)——S-APA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719912"/>
              </p:ext>
            </p:extLst>
          </p:nvPr>
        </p:nvGraphicFramePr>
        <p:xfrm>
          <a:off x="1351356" y="1412776"/>
          <a:ext cx="6048672" cy="431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48"/>
                <a:gridCol w="2376264"/>
                <a:gridCol w="1656184"/>
                <a:gridCol w="1584176"/>
              </a:tblGrid>
              <a:tr h="3499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</a:tr>
              <a:tr h="22611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APA</a:t>
                      </a:r>
                      <a:r>
                        <a:rPr lang="zh-CN" altLang="en-US" sz="1050" dirty="0" smtClean="0"/>
                        <a:t>控制器芯片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飞思卡尔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 Voltage Range(V)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9~16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</a:t>
                      </a:r>
                      <a:r>
                        <a:rPr lang="en-US" altLang="zh-CN" sz="1050" baseline="0" dirty="0" smtClean="0"/>
                        <a:t> Temperature Rang(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HS-CAN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500kbps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Value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UPA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APA/BSD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Operation Temperature Range</a:t>
                      </a:r>
                      <a:r>
                        <a:rPr lang="en-US" altLang="zh-CN" sz="1050" baseline="0" dirty="0" smtClean="0"/>
                        <a:t>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Detection</a:t>
                      </a:r>
                      <a:r>
                        <a:rPr lang="en-US" altLang="zh-CN" sz="1050" baseline="0" dirty="0" smtClean="0"/>
                        <a:t> Transducer Diameter(mm)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Φ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Detection Range</a:t>
                      </a:r>
                      <a:r>
                        <a:rPr lang="en-US" altLang="zh-CN" sz="1000" baseline="0" dirty="0" smtClean="0"/>
                        <a:t>(mm)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Digital signal</a:t>
                      </a:r>
                      <a:r>
                        <a:rPr lang="zh-CN" altLang="en-US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ECU embedded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工作模式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平行泊车入库、垂直泊车入库、平行泊车出库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7668344" y="1516722"/>
            <a:ext cx="13440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自动泊车系统</a:t>
            </a:r>
            <a:r>
              <a:rPr lang="zh-CN" altLang="en-US" sz="1000" dirty="0" smtClean="0"/>
              <a:t>的正向开发</a:t>
            </a:r>
            <a:r>
              <a:rPr lang="zh-CN" altLang="en-US" sz="1000" dirty="0"/>
              <a:t>与集成应用</a:t>
            </a:r>
          </a:p>
        </p:txBody>
      </p:sp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0109117"/>
              </p:ext>
            </p:extLst>
          </p:nvPr>
        </p:nvGraphicFramePr>
        <p:xfrm>
          <a:off x="7834064" y="888102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3" name="演示文稿" showAsIcon="1" r:id="rId3" imgW="914400" imgH="828720" progId="PowerPoint.Show.12">
                  <p:embed/>
                </p:oleObj>
              </mc:Choice>
              <mc:Fallback>
                <p:oleObj name="演示文稿" showAsIcon="1" r:id="rId3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34064" y="888102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(10)——ALC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4730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四</a:t>
            </a:r>
            <a:r>
              <a:rPr lang="zh-CN" altLang="en-US" sz="1400" dirty="0" smtClean="0"/>
              <a:t>、涉及零部件开发</a:t>
            </a:r>
            <a:r>
              <a:rPr lang="en-US" altLang="zh-CN" sz="1400" dirty="0" smtClean="0"/>
              <a:t>(1)</a:t>
            </a:r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730906" y="1124744"/>
            <a:ext cx="1252288" cy="330287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APA</a:t>
            </a:r>
            <a:r>
              <a:rPr lang="zh-CN" altLang="en-US" sz="1000" dirty="0" smtClean="0">
                <a:solidFill>
                  <a:schemeClr val="tx1"/>
                </a:solidFill>
              </a:rPr>
              <a:t>控制器、超声波雷达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2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项目零件及开发预算</a:t>
            </a:r>
            <a:endParaRPr lang="zh-CN" altLang="en-US" sz="1400" dirty="0"/>
          </a:p>
        </p:txBody>
      </p:sp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6752317"/>
              </p:ext>
            </p:extLst>
          </p:nvPr>
        </p:nvGraphicFramePr>
        <p:xfrm>
          <a:off x="467544" y="908720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824"/>
                <a:gridCol w="838320"/>
                <a:gridCol w="2016224"/>
                <a:gridCol w="1080120"/>
                <a:gridCol w="2520280"/>
                <a:gridCol w="725964"/>
                <a:gridCol w="771367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price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cost</a:t>
                      </a:r>
                      <a:endParaRPr lang="zh-CN" altLang="en-US" sz="10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976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123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项目组人员</a:t>
            </a:r>
            <a:endParaRPr lang="zh-CN" altLang="en-US" sz="1400" dirty="0"/>
          </a:p>
        </p:txBody>
      </p:sp>
      <p:graphicFrame>
        <p:nvGraphicFramePr>
          <p:cNvPr id="9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9508055"/>
              </p:ext>
            </p:extLst>
          </p:nvPr>
        </p:nvGraphicFramePr>
        <p:xfrm>
          <a:off x="287524" y="956306"/>
          <a:ext cx="8568952" cy="5278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472"/>
                <a:gridCol w="685656"/>
                <a:gridCol w="1152128"/>
                <a:gridCol w="756084"/>
                <a:gridCol w="3982999"/>
                <a:gridCol w="739676"/>
                <a:gridCol w="785937"/>
              </a:tblGrid>
              <a:tr h="2931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联系手机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岗位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负责内容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2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3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4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23876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总计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52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副标题 2"/>
          <p:cNvSpPr txBox="1">
            <a:spLocks/>
          </p:cNvSpPr>
          <p:nvPr/>
        </p:nvSpPr>
        <p:spPr>
          <a:xfrm>
            <a:off x="2315749" y="746724"/>
            <a:ext cx="5424603" cy="15301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目标：实现初级</a:t>
            </a:r>
            <a:r>
              <a:rPr lang="zh-CN" altLang="en-US" sz="2400" dirty="0">
                <a:solidFill>
                  <a:srgbClr val="FF0000"/>
                </a:solidFill>
              </a:rPr>
              <a:t>自动</a:t>
            </a:r>
            <a:r>
              <a:rPr lang="zh-CN" altLang="en-US" sz="2400" dirty="0" smtClean="0">
                <a:solidFill>
                  <a:srgbClr val="FF0000"/>
                </a:solidFill>
              </a:rPr>
              <a:t>驾驶系统功能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时间：</a:t>
            </a:r>
            <a:r>
              <a:rPr lang="en-US" altLang="zh-CN" sz="2400" dirty="0" smtClean="0">
                <a:solidFill>
                  <a:srgbClr val="FF0000"/>
                </a:solidFill>
              </a:rPr>
              <a:t>2018</a:t>
            </a:r>
            <a:r>
              <a:rPr lang="zh-CN" altLang="en-US" sz="2400" dirty="0" smtClean="0">
                <a:solidFill>
                  <a:srgbClr val="FF0000"/>
                </a:solidFill>
              </a:rPr>
              <a:t>年</a:t>
            </a:r>
            <a:r>
              <a:rPr lang="en-US" altLang="zh-CN" sz="2400" dirty="0" smtClean="0">
                <a:solidFill>
                  <a:srgbClr val="FF0000"/>
                </a:solidFill>
              </a:rPr>
              <a:t>12</a:t>
            </a:r>
            <a:r>
              <a:rPr lang="zh-CN" altLang="en-US" sz="2400" dirty="0" smtClean="0">
                <a:solidFill>
                  <a:srgbClr val="FF0000"/>
                </a:solidFill>
              </a:rPr>
              <a:t>月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搭载样车：</a:t>
            </a:r>
            <a:r>
              <a:rPr lang="en-US" altLang="zh-CN" sz="2400" dirty="0" smtClean="0">
                <a:solidFill>
                  <a:srgbClr val="FF0000"/>
                </a:solidFill>
              </a:rPr>
              <a:t>A00</a:t>
            </a:r>
            <a:r>
              <a:rPr lang="zh-CN" altLang="en-US" sz="2400" dirty="0" smtClean="0">
                <a:solidFill>
                  <a:srgbClr val="FF0000"/>
                </a:solidFill>
              </a:rPr>
              <a:t>级</a:t>
            </a:r>
            <a:r>
              <a:rPr lang="zh-CN" altLang="en-US" sz="2400" dirty="0">
                <a:solidFill>
                  <a:srgbClr val="FF0000"/>
                </a:solidFill>
              </a:rPr>
              <a:t>小</a:t>
            </a:r>
            <a:r>
              <a:rPr lang="zh-CN" altLang="en-US" sz="2400" dirty="0" smtClean="0">
                <a:solidFill>
                  <a:srgbClr val="FF0000"/>
                </a:solidFill>
              </a:rPr>
              <a:t>车</a:t>
            </a:r>
            <a:endParaRPr lang="en-US" altLang="zh-CN" sz="2400" dirty="0" smtClean="0">
              <a:solidFill>
                <a:srgbClr val="FF0000"/>
              </a:solidFill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E:\XY兴云新能源\XY企管-JQ\02同事\XYP姜泉\自动泊车\01车辆信息\30383975329713341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0398"/>
            <a:ext cx="2400267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XY兴云新能源\XY企管-JQ\02同事\XYP姜泉\自动泊车\01车辆信息\4136211146376948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5" y="4221088"/>
            <a:ext cx="2400268" cy="180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0449562"/>
              </p:ext>
            </p:extLst>
          </p:nvPr>
        </p:nvGraphicFramePr>
        <p:xfrm>
          <a:off x="3892527" y="2145060"/>
          <a:ext cx="4709105" cy="407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1166785"/>
                <a:gridCol w="3124929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</a:tr>
              <a:tr h="1992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车型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鑫盛</a:t>
                      </a:r>
                      <a:r>
                        <a:rPr lang="en-US" altLang="zh-CN" sz="1050" dirty="0" smtClean="0"/>
                        <a:t>e·</a:t>
                      </a:r>
                      <a:r>
                        <a:rPr lang="zh-CN" altLang="en-US" sz="1050" dirty="0" smtClean="0"/>
                        <a:t>华</a:t>
                      </a:r>
                    </a:p>
                  </a:txBody>
                  <a:tcPr/>
                </a:tc>
              </a:tr>
              <a:tr h="1793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长*宽*高（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2726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1510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1543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整备质量（</a:t>
                      </a:r>
                      <a:r>
                        <a:rPr lang="en-US" altLang="zh-CN" sz="1050" dirty="0" smtClean="0"/>
                        <a:t>kg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870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4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轴距（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1865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前轮距（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前后轮胎规格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155/65 R13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前后制动器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卡钳盘式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后悬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麦弗逊式独立悬架带横拉杆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驱动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后置后驱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最高车速（</a:t>
                      </a:r>
                      <a:r>
                        <a:rPr lang="en-US" altLang="zh-CN" sz="1050" dirty="0" smtClean="0"/>
                        <a:t>km/h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55±5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总续航里程（</a:t>
                      </a:r>
                      <a:r>
                        <a:rPr lang="en-US" altLang="zh-CN" sz="1050" dirty="0" smtClean="0"/>
                        <a:t>km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110±10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电压（</a:t>
                      </a:r>
                      <a:r>
                        <a:rPr lang="en-US" altLang="zh-CN" sz="1050" dirty="0" smtClean="0"/>
                        <a:t>v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strike="sngStrike" dirty="0" smtClean="0"/>
                        <a:t>72</a:t>
                      </a:r>
                      <a:r>
                        <a:rPr lang="en-US" altLang="zh-CN" sz="1050" strike="noStrike" baseline="0" dirty="0" smtClean="0"/>
                        <a:t> </a:t>
                      </a:r>
                      <a:r>
                        <a:rPr lang="en-US" altLang="zh-CN" sz="1050" strike="noStrike" dirty="0" smtClean="0">
                          <a:solidFill>
                            <a:srgbClr val="FF0000"/>
                          </a:solidFill>
                        </a:rPr>
                        <a:t>132</a:t>
                      </a:r>
                      <a:endParaRPr lang="zh-CN" altLang="en-US" sz="1050" strike="noStrike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最小转弯半径</a:t>
                      </a:r>
                      <a:r>
                        <a:rPr lang="en-US" altLang="zh-CN" sz="1050" dirty="0" smtClean="0"/>
                        <a:t>(m)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3.6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898204"/>
              </p:ext>
            </p:extLst>
          </p:nvPr>
        </p:nvGraphicFramePr>
        <p:xfrm>
          <a:off x="7797738" y="74672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2" name="工作表" showAsIcon="1" r:id="rId6" imgW="914400" imgH="828720" progId="Excel.Sheet.12">
                  <p:embed/>
                </p:oleObj>
              </mc:Choice>
              <mc:Fallback>
                <p:oleObj name="工作表" showAsIcon="1" r:id="rId6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97738" y="74672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7645122" y="1353139"/>
            <a:ext cx="12933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鑫盛</a:t>
            </a:r>
            <a:r>
              <a:rPr lang="en-US" altLang="zh-CN" sz="1000" dirty="0"/>
              <a:t>e</a:t>
            </a:r>
            <a:r>
              <a:rPr lang="zh-CN" altLang="en-US" sz="1000" dirty="0"/>
              <a:t>华参数配置表</a:t>
            </a:r>
          </a:p>
        </p:txBody>
      </p:sp>
    </p:spTree>
    <p:extLst>
      <p:ext uri="{BB962C8B-B14F-4D97-AF65-F5344CB8AC3E}">
        <p14:creationId xmlns:p14="http://schemas.microsoft.com/office/powerpoint/2010/main" val="114623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533787"/>
              </p:ext>
            </p:extLst>
          </p:nvPr>
        </p:nvGraphicFramePr>
        <p:xfrm>
          <a:off x="107504" y="620688"/>
          <a:ext cx="2633537" cy="45259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0182"/>
                <a:gridCol w="2083355"/>
              </a:tblGrid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 dirty="0">
                          <a:effectLst/>
                        </a:rPr>
                        <a:t>功能</a:t>
                      </a:r>
                      <a:endParaRPr lang="zh-CN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>
                          <a:effectLst/>
                        </a:rPr>
                        <a:t>功能模块全称</a:t>
                      </a:r>
                      <a:endParaRPr lang="zh-CN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PEPS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Passive Entry &amp; Passive Start</a:t>
                      </a:r>
                      <a:r>
                        <a:rPr lang="zh-CN" altLang="en-US" sz="700" u="none" strike="noStrike">
                          <a:effectLst/>
                        </a:rPr>
                        <a:t>一键启动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VCS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Vehicular Communication Systems</a:t>
                      </a:r>
                      <a:r>
                        <a:rPr lang="zh-CN" altLang="en-US" sz="700" u="none" strike="noStrike">
                          <a:effectLst/>
                        </a:rPr>
                        <a:t>车联网系统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3D AVM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700" u="none" strike="noStrike">
                          <a:effectLst/>
                        </a:rPr>
                        <a:t>全景式监控影像系统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HHC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Hill-start hold control</a:t>
                      </a:r>
                      <a:r>
                        <a:rPr lang="zh-CN" altLang="en-US" sz="700" u="none" strike="noStrike">
                          <a:effectLst/>
                        </a:rPr>
                        <a:t>坡道起步辅助控制系统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Adaptive Cruise Control</a:t>
                      </a:r>
                      <a:r>
                        <a:rPr lang="zh-CN" altLang="en-US" sz="700" u="none" strike="noStrike">
                          <a:effectLst/>
                        </a:rPr>
                        <a:t>自适应巡航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IHC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Intelligent High Beam Control</a:t>
                      </a:r>
                      <a:r>
                        <a:rPr lang="zh-CN" altLang="en-US" sz="700" u="none" strike="noStrike">
                          <a:effectLst/>
                        </a:rPr>
                        <a:t>智能远光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TSR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交通标识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LDW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Departure Warning</a:t>
                      </a:r>
                      <a:r>
                        <a:rPr lang="zh-CN" altLang="en-US" sz="700" u="none" strike="noStrike">
                          <a:effectLst/>
                        </a:rPr>
                        <a:t>车道偏离预警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LKA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Keeping Assist</a:t>
                      </a:r>
                      <a:r>
                        <a:rPr lang="zh-CN" altLang="en-US" sz="700" u="none" strike="noStrike">
                          <a:effectLst/>
                        </a:rPr>
                        <a:t>车道保持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PDS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700" u="none" strike="noStrike">
                          <a:effectLst/>
                        </a:rPr>
                        <a:t>行人检测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FCW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700" u="none" strike="noStrike" dirty="0">
                          <a:effectLst/>
                        </a:rPr>
                        <a:t>前方碰撞预警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ALC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 Lane Change</a:t>
                      </a:r>
                      <a:r>
                        <a:rPr lang="zh-CN" altLang="en-US" sz="700" u="none" strike="noStrike">
                          <a:effectLst/>
                        </a:rPr>
                        <a:t>自动变道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BSD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Blind Spot Detection</a:t>
                      </a:r>
                      <a:r>
                        <a:rPr lang="zh-CN" altLang="en-US" sz="700" u="none" strike="noStrike" dirty="0">
                          <a:effectLst/>
                        </a:rPr>
                        <a:t>盲点检测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effectLst/>
                        </a:rPr>
                        <a:t>TLR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Light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交通信号灯识别系统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DFM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Driver Fatigue Monitor System</a:t>
                      </a:r>
                      <a:r>
                        <a:rPr lang="zh-CN" altLang="en-US" sz="700" u="none" strike="noStrike">
                          <a:effectLst/>
                        </a:rPr>
                        <a:t>疲劳驾驶预警系统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NVS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Night Vision System</a:t>
                      </a:r>
                      <a:r>
                        <a:rPr lang="zh-CN" altLang="en-US" sz="700" u="none" strike="noStrike">
                          <a:effectLst/>
                        </a:rPr>
                        <a:t>夜视系统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TMC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Traffic Message Channel</a:t>
                      </a:r>
                      <a:r>
                        <a:rPr lang="zh-CN" altLang="en-US" sz="700" u="none" strike="noStrike">
                          <a:effectLst/>
                        </a:rPr>
                        <a:t>实时交通系统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AR NAVI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Augmented Reality Navigation</a:t>
                      </a:r>
                      <a:r>
                        <a:rPr lang="zh-CN" altLang="en-US" sz="700" u="none" strike="noStrike">
                          <a:effectLst/>
                        </a:rPr>
                        <a:t>增强现实导航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AEB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Autonomous Emergency Braking</a:t>
                      </a:r>
                      <a:r>
                        <a:rPr lang="zh-CN" altLang="en-US" sz="700" u="none" strike="noStrike">
                          <a:effectLst/>
                        </a:rPr>
                        <a:t>自动紧急制动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S-APA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Semi-automatic Parking Assistant</a:t>
                      </a:r>
                      <a:r>
                        <a:rPr lang="zh-CN" altLang="en-US" sz="700" u="none" strike="noStrike">
                          <a:effectLst/>
                        </a:rPr>
                        <a:t>半自动泊车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EPB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Electrical Parking Brake</a:t>
                      </a:r>
                      <a:r>
                        <a:rPr lang="zh-CN" altLang="en-US" sz="700" u="none" strike="noStrike">
                          <a:effectLst/>
                        </a:rPr>
                        <a:t>电子驻车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DOW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Door Open Warning</a:t>
                      </a:r>
                      <a:r>
                        <a:rPr lang="zh-CN" altLang="en-US" sz="700" u="none" strike="noStrike" dirty="0">
                          <a:effectLst/>
                        </a:rPr>
                        <a:t>开门警示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</a:tbl>
          </a:graphicData>
        </a:graphic>
      </p:graphicFrame>
      <p:grpSp>
        <p:nvGrpSpPr>
          <p:cNvPr id="37" name="组合 36"/>
          <p:cNvGrpSpPr/>
          <p:nvPr/>
        </p:nvGrpSpPr>
        <p:grpSpPr>
          <a:xfrm>
            <a:off x="3347864" y="1457134"/>
            <a:ext cx="5550197" cy="5212226"/>
            <a:chOff x="0" y="0"/>
            <a:chExt cx="6013545" cy="5191857"/>
          </a:xfrm>
        </p:grpSpPr>
        <p:cxnSp>
          <p:nvCxnSpPr>
            <p:cNvPr id="38" name="曲线连接符 37"/>
            <p:cNvCxnSpPr/>
            <p:nvPr/>
          </p:nvCxnSpPr>
          <p:spPr>
            <a:xfrm>
              <a:off x="1905820" y="2285421"/>
              <a:ext cx="1544364" cy="976067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曲线连接符 39"/>
            <p:cNvCxnSpPr/>
            <p:nvPr/>
          </p:nvCxnSpPr>
          <p:spPr>
            <a:xfrm rot="5400000" flipH="1" flipV="1">
              <a:off x="3488526" y="1991528"/>
              <a:ext cx="1484825" cy="490318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曲线连接符 49"/>
            <p:cNvCxnSpPr/>
            <p:nvPr/>
          </p:nvCxnSpPr>
          <p:spPr>
            <a:xfrm rot="10800000" flipV="1">
              <a:off x="2199399" y="852073"/>
              <a:ext cx="1697844" cy="787950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线形标注 2 51"/>
            <p:cNvSpPr/>
            <p:nvPr/>
          </p:nvSpPr>
          <p:spPr>
            <a:xfrm flipH="1">
              <a:off x="1213770" y="310353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70758"/>
                <a:gd name="adj6" fmla="val -6560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HHC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4134904" y="103472"/>
              <a:ext cx="1599740" cy="1443024"/>
              <a:chOff x="4134904" y="103472"/>
              <a:chExt cx="1416129" cy="1418831"/>
            </a:xfrm>
          </p:grpSpPr>
          <p:sp>
            <p:nvSpPr>
              <p:cNvPr id="81" name="流程图: 联系 80"/>
              <p:cNvSpPr/>
              <p:nvPr/>
            </p:nvSpPr>
            <p:spPr>
              <a:xfrm>
                <a:off x="4134904" y="103472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4296237" y="458945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停靠</a:t>
                </a:r>
              </a:p>
            </p:txBody>
          </p:sp>
        </p:grpSp>
        <p:sp>
          <p:nvSpPr>
            <p:cNvPr id="54" name="线形标注 2 53"/>
            <p:cNvSpPr/>
            <p:nvPr/>
          </p:nvSpPr>
          <p:spPr>
            <a:xfrm>
              <a:off x="5380642" y="1687361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8894"/>
                <a:gd name="adj6" fmla="val -481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S-APA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5" name="线形标注 2 54"/>
            <p:cNvSpPr/>
            <p:nvPr/>
          </p:nvSpPr>
          <p:spPr>
            <a:xfrm flipH="1">
              <a:off x="3450183" y="0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8910"/>
                <a:gd name="adj6" fmla="val -5782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EPB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6" name="线形标注 2 55"/>
            <p:cNvSpPr/>
            <p:nvPr/>
          </p:nvSpPr>
          <p:spPr>
            <a:xfrm flipH="1">
              <a:off x="2804910" y="458076"/>
              <a:ext cx="626301" cy="22436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8240"/>
                <a:gd name="adj6" fmla="val -4294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DOW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420363" y="1069320"/>
              <a:ext cx="1599740" cy="1443024"/>
              <a:chOff x="420363" y="1069320"/>
              <a:chExt cx="1416129" cy="1418831"/>
            </a:xfrm>
          </p:grpSpPr>
          <p:sp>
            <p:nvSpPr>
              <p:cNvPr id="79" name="流程图: 联系 78"/>
              <p:cNvSpPr/>
              <p:nvPr/>
            </p:nvSpPr>
            <p:spPr>
              <a:xfrm>
                <a:off x="420363" y="1069320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572827" y="1424793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出发</a:t>
                </a:r>
              </a:p>
            </p:txBody>
          </p:sp>
        </p:grpSp>
        <p:sp>
          <p:nvSpPr>
            <p:cNvPr id="58" name="线形标注 2 57"/>
            <p:cNvSpPr/>
            <p:nvPr/>
          </p:nvSpPr>
          <p:spPr>
            <a:xfrm>
              <a:off x="1908514" y="823583"/>
              <a:ext cx="650755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5626"/>
                <a:gd name="adj6" fmla="val -5325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PEPS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9" name="线形标注 2 58"/>
            <p:cNvSpPr/>
            <p:nvPr/>
          </p:nvSpPr>
          <p:spPr>
            <a:xfrm flipH="1">
              <a:off x="382465" y="2736223"/>
              <a:ext cx="88279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8992"/>
                <a:gd name="adj6" fmla="val -2275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3D AVM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3167236" y="3039746"/>
              <a:ext cx="2022012" cy="1443024"/>
              <a:chOff x="3167238" y="3039746"/>
              <a:chExt cx="1789936" cy="1418831"/>
            </a:xfrm>
          </p:grpSpPr>
          <p:sp>
            <p:nvSpPr>
              <p:cNvPr id="77" name="流程图: 联系 76"/>
              <p:cNvSpPr/>
              <p:nvPr/>
            </p:nvSpPr>
            <p:spPr>
              <a:xfrm>
                <a:off x="3336994" y="3039746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3167238" y="3395219"/>
                <a:ext cx="1789936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行进中</a:t>
                </a:r>
              </a:p>
            </p:txBody>
          </p:sp>
        </p:grpSp>
        <p:sp>
          <p:nvSpPr>
            <p:cNvPr id="61" name="线形标注 2 60"/>
            <p:cNvSpPr/>
            <p:nvPr/>
          </p:nvSpPr>
          <p:spPr>
            <a:xfrm flipH="1">
              <a:off x="2087225" y="355431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ACC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2" name="线形标注 2 61"/>
            <p:cNvSpPr/>
            <p:nvPr/>
          </p:nvSpPr>
          <p:spPr>
            <a:xfrm flipH="1">
              <a:off x="2147417" y="391429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IHC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3" name="线形标注 2 62"/>
            <p:cNvSpPr/>
            <p:nvPr/>
          </p:nvSpPr>
          <p:spPr>
            <a:xfrm flipH="1">
              <a:off x="2441047" y="415775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4"/>
                <a:gd name="adj6" fmla="val -66002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TSR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4" name="线形标注 2 63"/>
            <p:cNvSpPr/>
            <p:nvPr/>
          </p:nvSpPr>
          <p:spPr>
            <a:xfrm flipH="1">
              <a:off x="2674487" y="4431227"/>
              <a:ext cx="591956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3"/>
                <a:gd name="adj6" fmla="val -5783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LDW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5" name="线形标注 2 64"/>
            <p:cNvSpPr/>
            <p:nvPr/>
          </p:nvSpPr>
          <p:spPr>
            <a:xfrm flipH="1">
              <a:off x="2971800" y="4697876"/>
              <a:ext cx="561631" cy="227281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2405"/>
                <a:gd name="adj6" fmla="val -6425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LKA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线形标注 2 65"/>
            <p:cNvSpPr/>
            <p:nvPr/>
          </p:nvSpPr>
          <p:spPr>
            <a:xfrm flipH="1">
              <a:off x="3333751" y="4960974"/>
              <a:ext cx="523054" cy="23088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04968"/>
                <a:gd name="adj6" fmla="val -270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PDS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7" name="线形标注 2 66"/>
            <p:cNvSpPr/>
            <p:nvPr/>
          </p:nvSpPr>
          <p:spPr>
            <a:xfrm>
              <a:off x="4270072" y="495176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29043"/>
                <a:gd name="adj6" fmla="val -3335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FCW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8" name="线形标注 2 67"/>
            <p:cNvSpPr/>
            <p:nvPr/>
          </p:nvSpPr>
          <p:spPr>
            <a:xfrm>
              <a:off x="4494817" y="4659974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0794"/>
                <a:gd name="adj6" fmla="val -406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ALC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9" name="线形标注 2 68"/>
            <p:cNvSpPr/>
            <p:nvPr/>
          </p:nvSpPr>
          <p:spPr>
            <a:xfrm>
              <a:off x="4961198" y="43847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96"/>
                <a:gd name="adj6" fmla="val -49209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BSD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0" name="线形标注 2 69"/>
            <p:cNvSpPr/>
            <p:nvPr/>
          </p:nvSpPr>
          <p:spPr>
            <a:xfrm>
              <a:off x="4872800" y="2343718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7363"/>
                <a:gd name="adj6" fmla="val -768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AEB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1" name="线形标注 2 70"/>
            <p:cNvSpPr/>
            <p:nvPr/>
          </p:nvSpPr>
          <p:spPr>
            <a:xfrm>
              <a:off x="5123123" y="412753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6125"/>
                <a:gd name="adj6" fmla="val -44694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TLR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2" name="线形标注 2 71"/>
            <p:cNvSpPr/>
            <p:nvPr/>
          </p:nvSpPr>
          <p:spPr>
            <a:xfrm>
              <a:off x="5170748" y="384178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DFM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3" name="线形标注 2 72"/>
            <p:cNvSpPr/>
            <p:nvPr/>
          </p:nvSpPr>
          <p:spPr>
            <a:xfrm>
              <a:off x="5227898" y="35846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NVS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4" name="线形标注 2 73"/>
            <p:cNvSpPr/>
            <p:nvPr/>
          </p:nvSpPr>
          <p:spPr>
            <a:xfrm>
              <a:off x="5161223" y="33179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TMC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5" name="线形标注 2 74"/>
            <p:cNvSpPr/>
            <p:nvPr/>
          </p:nvSpPr>
          <p:spPr>
            <a:xfrm>
              <a:off x="5037398" y="3051209"/>
              <a:ext cx="849052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AR</a:t>
              </a:r>
              <a:r>
                <a:rPr lang="en-US" altLang="zh-CN" sz="1200" baseline="0">
                  <a:solidFill>
                    <a:schemeClr val="tx1"/>
                  </a:solidFill>
                </a:rPr>
                <a:t> NAVI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6" name="线形标注 2 75"/>
            <p:cNvSpPr/>
            <p:nvPr/>
          </p:nvSpPr>
          <p:spPr>
            <a:xfrm flipH="1">
              <a:off x="0" y="2432084"/>
              <a:ext cx="570173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9807"/>
                <a:gd name="adj6" fmla="val -3233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VCS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14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56" name="内容占位符 1"/>
          <p:cNvSpPr txBox="1">
            <a:spLocks/>
          </p:cNvSpPr>
          <p:nvPr/>
        </p:nvSpPr>
        <p:spPr>
          <a:xfrm>
            <a:off x="384867" y="6926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法规标准：</a:t>
            </a:r>
            <a:endParaRPr lang="zh-CN" altLang="en-US" sz="1200" dirty="0"/>
          </a:p>
        </p:txBody>
      </p:sp>
      <p:sp>
        <p:nvSpPr>
          <p:cNvPr id="57" name="内容占位符 1"/>
          <p:cNvSpPr txBox="1">
            <a:spLocks/>
          </p:cNvSpPr>
          <p:nvPr/>
        </p:nvSpPr>
        <p:spPr>
          <a:xfrm>
            <a:off x="394721" y="42930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参考指南：</a:t>
            </a:r>
            <a:endParaRPr lang="zh-CN" altLang="en-US" sz="1200" dirty="0"/>
          </a:p>
        </p:txBody>
      </p:sp>
      <p:sp>
        <p:nvSpPr>
          <p:cNvPr id="58" name="内容占位符 1"/>
          <p:cNvSpPr txBox="1">
            <a:spLocks/>
          </p:cNvSpPr>
          <p:nvPr/>
        </p:nvSpPr>
        <p:spPr>
          <a:xfrm>
            <a:off x="636962" y="1081335"/>
            <a:ext cx="8507038" cy="2995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/>
              <a:t>北京市关于加快推进自动驾驶车辆道路测试有关工作的指导意见（试行）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/>
              <a:t>北京市自动驾驶车辆道路测试管理实施细则（试行</a:t>
            </a:r>
            <a:r>
              <a:rPr lang="zh-CN" altLang="en-US" sz="1200" dirty="0" smtClean="0"/>
              <a:t>）</a:t>
            </a:r>
            <a:endParaRPr lang="en-US" altLang="zh-CN" sz="1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GB T 26773-2011 </a:t>
            </a:r>
            <a:r>
              <a:rPr lang="zh-CN" altLang="en-US" sz="1200" dirty="0"/>
              <a:t>智能运输系统 车道偏离报警</a:t>
            </a:r>
            <a:r>
              <a:rPr lang="zh-CN" altLang="en-US" sz="1200" dirty="0" smtClean="0"/>
              <a:t>系统</a:t>
            </a:r>
            <a:r>
              <a:rPr lang="en-US" altLang="zh-CN" sz="1200" dirty="0"/>
              <a:t>(LDW)</a:t>
            </a:r>
            <a:r>
              <a:rPr lang="zh-CN" altLang="en-US" sz="1200" dirty="0" smtClean="0"/>
              <a:t> </a:t>
            </a:r>
            <a:r>
              <a:rPr lang="zh-CN" altLang="en-US" sz="1200" dirty="0"/>
              <a:t>性能要求与检测方法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11898 </a:t>
            </a:r>
            <a:r>
              <a:rPr lang="en-US" altLang="zh-CN" sz="1200" dirty="0"/>
              <a:t>Road vehicles — Controller area </a:t>
            </a:r>
            <a:r>
              <a:rPr lang="en-US" altLang="zh-CN" sz="1200" dirty="0" smtClean="0"/>
              <a:t>network(CAN)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ISO </a:t>
            </a:r>
            <a:r>
              <a:rPr lang="en-US" altLang="zh-CN" sz="1200" dirty="0" smtClean="0"/>
              <a:t>14229 </a:t>
            </a:r>
            <a:r>
              <a:rPr lang="en-US" altLang="zh-CN" sz="1200" dirty="0"/>
              <a:t>Road Vehicles </a:t>
            </a:r>
            <a:r>
              <a:rPr lang="en-US" altLang="zh-CN" sz="1200" dirty="0" smtClean="0"/>
              <a:t>— Unified </a:t>
            </a:r>
            <a:r>
              <a:rPr lang="en-US" altLang="zh-CN" sz="1200" dirty="0"/>
              <a:t>Diagnostic </a:t>
            </a:r>
            <a:r>
              <a:rPr lang="en-US" altLang="zh-CN" sz="1200" dirty="0" smtClean="0"/>
              <a:t>Services(UDS)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16787 Intelligent transport systems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Assisted Parking System(APS)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Performance requirements and test 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15623 </a:t>
            </a:r>
            <a:r>
              <a:rPr lang="en-US" altLang="zh-CN" sz="1200" dirty="0"/>
              <a:t>Intelligent transport systems — </a:t>
            </a:r>
            <a:r>
              <a:rPr lang="en-US" altLang="zh-CN" sz="1200" dirty="0" smtClean="0"/>
              <a:t>Forward vehicle collision warning systems(FCW)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17361 </a:t>
            </a:r>
            <a:r>
              <a:rPr lang="en-US" altLang="zh-CN" sz="1200" dirty="0"/>
              <a:t>Intelligent transport systems </a:t>
            </a:r>
            <a:r>
              <a:rPr lang="en-US" altLang="zh-CN" sz="1200" dirty="0" smtClean="0"/>
              <a:t>—Lane departure warning systems(LDW)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26262 Road vehicles — Functional safety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SAE J3016 Taxonomy and Definitions for Terms Related to On-Road Motor Vehicle Automated Driving Systems</a:t>
            </a:r>
            <a:endParaRPr lang="zh-CN" altLang="en-US" sz="1200" dirty="0"/>
          </a:p>
        </p:txBody>
      </p:sp>
      <p:sp>
        <p:nvSpPr>
          <p:cNvPr id="59" name="内容占位符 1"/>
          <p:cNvSpPr txBox="1">
            <a:spLocks/>
          </p:cNvSpPr>
          <p:nvPr/>
        </p:nvSpPr>
        <p:spPr>
          <a:xfrm>
            <a:off x="636962" y="4739444"/>
            <a:ext cx="7679454" cy="18290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ADS《</a:t>
            </a:r>
            <a:r>
              <a:rPr lang="zh-CN" altLang="en-US" sz="1200" dirty="0"/>
              <a:t>自动驾驶系统 </a:t>
            </a:r>
            <a:r>
              <a:rPr lang="en-US" altLang="zh-CN" sz="1200" dirty="0"/>
              <a:t>2.0</a:t>
            </a:r>
            <a:r>
              <a:rPr lang="zh-CN" altLang="en-US" sz="1200" dirty="0"/>
              <a:t>：安全愿景</a:t>
            </a:r>
            <a:r>
              <a:rPr lang="en-US" altLang="zh-CN" sz="1200" dirty="0"/>
              <a:t>》(Automated Driving Systems2.0: A Vision for Safety</a:t>
            </a:r>
            <a:r>
              <a:rPr lang="en-US" altLang="zh-CN" sz="1200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《</a:t>
            </a:r>
            <a:r>
              <a:rPr lang="zh-CN" altLang="en-US" sz="1200" dirty="0" smtClean="0"/>
              <a:t>智能网联汽车技术的发展现状及趋势</a:t>
            </a:r>
            <a:r>
              <a:rPr lang="en-US" altLang="zh-CN" sz="1200" dirty="0" smtClean="0"/>
              <a:t>》——2017</a:t>
            </a:r>
            <a:r>
              <a:rPr lang="zh-CN" altLang="en-US" sz="1200" dirty="0" smtClean="0"/>
              <a:t>年第一期</a:t>
            </a:r>
            <a:r>
              <a:rPr lang="en-US" altLang="zh-CN" sz="1200" dirty="0" smtClean="0"/>
              <a:t>《</a:t>
            </a:r>
            <a:r>
              <a:rPr lang="zh-CN" altLang="en-US" sz="1200" dirty="0" smtClean="0"/>
              <a:t>汽车安全与节能学报</a:t>
            </a:r>
            <a:r>
              <a:rPr lang="en-US" altLang="zh-CN" sz="1200" dirty="0" smtClean="0"/>
              <a:t>》</a:t>
            </a:r>
            <a:r>
              <a:rPr lang="en-US" altLang="zh-CN" sz="1200" dirty="0"/>
              <a:t> 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51558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0" y="42767"/>
            <a:ext cx="4945208" cy="3801629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2000727" y="2060848"/>
            <a:ext cx="6865047" cy="3596440"/>
            <a:chOff x="841658" y="1353914"/>
            <a:chExt cx="6865047" cy="359644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41658" y="4590314"/>
              <a:ext cx="151802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364948" y="4014250"/>
              <a:ext cx="0" cy="576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2364948" y="4014250"/>
              <a:ext cx="13813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746266" y="3294170"/>
              <a:ext cx="0" cy="72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3746266" y="3294170"/>
              <a:ext cx="12760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5022295" y="2430074"/>
              <a:ext cx="0" cy="864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022295" y="2430074"/>
              <a:ext cx="131674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矩形 34"/>
            <p:cNvSpPr/>
            <p:nvPr/>
          </p:nvSpPr>
          <p:spPr>
            <a:xfrm>
              <a:off x="841658" y="2789822"/>
              <a:ext cx="1467163" cy="1728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BSD</a:t>
              </a:r>
              <a:r>
                <a:rPr lang="zh-CN" altLang="en-US" sz="1000" dirty="0">
                  <a:solidFill>
                    <a:schemeClr val="tx1"/>
                  </a:solidFill>
                </a:rPr>
                <a:t>盲点检测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DOW</a:t>
              </a:r>
              <a:r>
                <a:rPr lang="zh-CN" altLang="en-US" sz="1000" dirty="0">
                  <a:solidFill>
                    <a:schemeClr val="tx1"/>
                  </a:solidFill>
                </a:rPr>
                <a:t>开门警示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FCW</a:t>
              </a:r>
              <a:r>
                <a:rPr lang="zh-CN" altLang="en-US" sz="1000" dirty="0">
                  <a:solidFill>
                    <a:schemeClr val="tx1"/>
                  </a:solidFill>
                </a:rPr>
                <a:t>前方碰撞预警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ACC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自适应巡航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AEB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自动紧急制动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PDS</a:t>
              </a:r>
              <a:r>
                <a:rPr lang="zh-CN" altLang="en-US" sz="1000" dirty="0">
                  <a:solidFill>
                    <a:schemeClr val="tx1"/>
                  </a:solidFill>
                </a:rPr>
                <a:t>行人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检测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LDW</a:t>
              </a:r>
              <a:r>
                <a:rPr lang="zh-CN" altLang="en-US" sz="1000" dirty="0">
                  <a:solidFill>
                    <a:schemeClr val="tx1"/>
                  </a:solidFill>
                </a:rPr>
                <a:t>车道偏离预警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8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LKA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车道保持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9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TSR</a:t>
              </a:r>
              <a:r>
                <a:rPr lang="zh-CN" altLang="en-US" sz="1000" dirty="0">
                  <a:solidFill>
                    <a:schemeClr val="tx1"/>
                  </a:solidFill>
                </a:rPr>
                <a:t>交通标识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10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IHC</a:t>
              </a:r>
              <a:r>
                <a:rPr lang="zh-CN" altLang="en-US" sz="1000" dirty="0">
                  <a:solidFill>
                    <a:schemeClr val="tx1"/>
                  </a:solidFill>
                </a:rPr>
                <a:t>智能远光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S-APA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半自动</a:t>
              </a:r>
              <a:r>
                <a:rPr lang="zh-CN" altLang="en-US" sz="1000" dirty="0">
                  <a:solidFill>
                    <a:schemeClr val="tx1"/>
                  </a:solidFill>
                </a:rPr>
                <a:t>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209810" y="2789822"/>
              <a:ext cx="1469551" cy="1206387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F-APA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全自动泊车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、车道内自动驾驶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、换道辅助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、语音识别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、图形识别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zh-CN" altLang="en-US" sz="1000" dirty="0">
                  <a:solidFill>
                    <a:schemeClr val="tx1"/>
                  </a:solidFill>
                </a:rPr>
                <a:t>全液晶触摸屏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1748044" y="459031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 flipV="1">
              <a:off x="6339044" y="1790681"/>
              <a:ext cx="982" cy="6480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340026" y="1782002"/>
              <a:ext cx="97841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/>
            <p:cNvSpPr/>
            <p:nvPr/>
          </p:nvSpPr>
          <p:spPr>
            <a:xfrm>
              <a:off x="6339044" y="1353914"/>
              <a:ext cx="1367661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、无人驾驶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719369" y="171395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276436" y="2358066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L4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124308" y="3210950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972180" y="3934061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L2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976078" y="1709994"/>
              <a:ext cx="1482204" cy="64807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、车路协同控制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、市区自动驾驶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、自主学习能力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、部分故障自主修复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3469736" y="2213758"/>
              <a:ext cx="1656154" cy="997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、高速公路自动驾驶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、城郊公路自动驾驶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、协同式队列行驶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、交叉口通行辅助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1880998" y="5809236"/>
            <a:ext cx="6984776" cy="590288"/>
            <a:chOff x="1499944" y="5678898"/>
            <a:chExt cx="6600448" cy="590288"/>
          </a:xfrm>
        </p:grpSpPr>
        <p:grpSp>
          <p:nvGrpSpPr>
            <p:cNvPr id="82" name="组合 81"/>
            <p:cNvGrpSpPr/>
            <p:nvPr/>
          </p:nvGrpSpPr>
          <p:grpSpPr>
            <a:xfrm>
              <a:off x="6921319" y="5715396"/>
              <a:ext cx="599067" cy="535594"/>
              <a:chOff x="1879598" y="5715396"/>
              <a:chExt cx="599067" cy="535594"/>
            </a:xfrm>
          </p:grpSpPr>
          <p:sp>
            <p:nvSpPr>
              <p:cNvPr id="83" name="Line 35"/>
              <p:cNvSpPr>
                <a:spLocks noChangeShapeType="1"/>
              </p:cNvSpPr>
              <p:nvPr/>
            </p:nvSpPr>
            <p:spPr bwMode="auto">
              <a:xfrm>
                <a:off x="2148016" y="5715396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879598" y="5890950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2030-5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1879598" y="5724617"/>
              <a:ext cx="599067" cy="537886"/>
              <a:chOff x="1879598" y="5678898"/>
              <a:chExt cx="599067" cy="537886"/>
            </a:xfrm>
          </p:grpSpPr>
          <p:sp>
            <p:nvSpPr>
              <p:cNvPr id="86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2018-5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3072618" y="5731300"/>
              <a:ext cx="599067" cy="537886"/>
              <a:chOff x="1879598" y="5678898"/>
              <a:chExt cx="599067" cy="537886"/>
            </a:xfrm>
          </p:grpSpPr>
          <p:sp>
            <p:nvSpPr>
              <p:cNvPr id="89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4389439" y="5731300"/>
              <a:ext cx="599067" cy="537886"/>
              <a:chOff x="1879598" y="5678898"/>
              <a:chExt cx="599067" cy="537886"/>
            </a:xfrm>
          </p:grpSpPr>
          <p:sp>
            <p:nvSpPr>
              <p:cNvPr id="92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2022-5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4" name="组合 93"/>
            <p:cNvGrpSpPr/>
            <p:nvPr/>
          </p:nvGrpSpPr>
          <p:grpSpPr>
            <a:xfrm>
              <a:off x="5676408" y="5724617"/>
              <a:ext cx="599067" cy="528323"/>
              <a:chOff x="1879598" y="5657175"/>
              <a:chExt cx="599067" cy="528323"/>
            </a:xfrm>
          </p:grpSpPr>
          <p:sp>
            <p:nvSpPr>
              <p:cNvPr id="95" name="Line 35"/>
              <p:cNvSpPr>
                <a:spLocks noChangeShapeType="1"/>
              </p:cNvSpPr>
              <p:nvPr/>
            </p:nvSpPr>
            <p:spPr bwMode="auto">
              <a:xfrm>
                <a:off x="2144803" y="5657175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879598" y="5825458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2025-5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右箭头 68"/>
            <p:cNvSpPr/>
            <p:nvPr/>
          </p:nvSpPr>
          <p:spPr>
            <a:xfrm>
              <a:off x="1499944" y="5678898"/>
              <a:ext cx="6600448" cy="457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内容占位符 1"/>
          <p:cNvSpPr txBox="1">
            <a:spLocks/>
          </p:cNvSpPr>
          <p:nvPr/>
        </p:nvSpPr>
        <p:spPr>
          <a:xfrm>
            <a:off x="1853875" y="4557156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2" name="内容占位符 1"/>
          <p:cNvSpPr txBox="1">
            <a:spLocks/>
          </p:cNvSpPr>
          <p:nvPr/>
        </p:nvSpPr>
        <p:spPr>
          <a:xfrm>
            <a:off x="1849633" y="41024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3" name="内容占位符 1"/>
          <p:cNvSpPr txBox="1">
            <a:spLocks/>
          </p:cNvSpPr>
          <p:nvPr/>
        </p:nvSpPr>
        <p:spPr>
          <a:xfrm>
            <a:off x="1849633" y="3804942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4" name="内容占位符 1"/>
          <p:cNvSpPr txBox="1">
            <a:spLocks/>
          </p:cNvSpPr>
          <p:nvPr/>
        </p:nvSpPr>
        <p:spPr>
          <a:xfrm>
            <a:off x="1853875" y="44151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5" name="内容占位符 1"/>
          <p:cNvSpPr txBox="1">
            <a:spLocks/>
          </p:cNvSpPr>
          <p:nvPr/>
        </p:nvSpPr>
        <p:spPr>
          <a:xfrm>
            <a:off x="1858784" y="4999064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1564803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内容占位符 1"/>
          <p:cNvSpPr txBox="1">
            <a:spLocks/>
          </p:cNvSpPr>
          <p:nvPr/>
        </p:nvSpPr>
        <p:spPr>
          <a:xfrm>
            <a:off x="25151" y="592089"/>
            <a:ext cx="2458617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初级自动驾驶系统功能内容</a:t>
            </a:r>
            <a:endParaRPr lang="zh-CN" altLang="en-US" sz="140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331456"/>
              </p:ext>
            </p:extLst>
          </p:nvPr>
        </p:nvGraphicFramePr>
        <p:xfrm>
          <a:off x="1164970" y="1772816"/>
          <a:ext cx="7096820" cy="40097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106"/>
                <a:gridCol w="749273"/>
                <a:gridCol w="2716757"/>
                <a:gridCol w="388946"/>
                <a:gridCol w="1130538"/>
                <a:gridCol w="1800200"/>
              </a:tblGrid>
              <a:tr h="48495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NO.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功能模块全称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配置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厂家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系统零部件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3D AVM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900" u="none" strike="noStrike">
                          <a:effectLst/>
                        </a:rPr>
                        <a:t>全景式监控影像系统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TSR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900" u="none" strike="noStrike" dirty="0">
                          <a:effectLst/>
                        </a:rPr>
                        <a:t>交通标识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PDS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900" u="none" strike="noStrike">
                          <a:effectLst/>
                        </a:rPr>
                        <a:t>行人检测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FCW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900" u="none" strike="noStrike" dirty="0">
                          <a:effectLst/>
                        </a:rPr>
                        <a:t>前方碰撞预警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none" strike="noStrike" dirty="0" smtClean="0">
                          <a:effectLst/>
                        </a:rPr>
                        <a:t>AEB</a:t>
                      </a:r>
                      <a:endParaRPr lang="en-US" altLang="zh-CN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strike="noStrike" dirty="0" smtClean="0">
                          <a:effectLst/>
                        </a:rPr>
                        <a:t>Autonomous Emergency Braking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自动紧急制动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 dirty="0">
                          <a:effectLst/>
                        </a:rPr>
                        <a:t>EPB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Electrical Parking Brake</a:t>
                      </a:r>
                      <a:r>
                        <a:rPr lang="zh-CN" altLang="en-US" sz="900" u="none" strike="noStrike" dirty="0">
                          <a:effectLst/>
                        </a:rPr>
                        <a:t>电子驻车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Adaptive Cruise Control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自适应巡航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LDW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Lane Departure Warning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车道偏离预警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S-APA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Semi-automatic Parking Assistant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半自动泊车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优达斯、自主开发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dirty="0" smtClean="0">
                          <a:effectLst/>
                        </a:rPr>
                        <a:t>ALC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 smtClean="0">
                          <a:effectLst/>
                        </a:rPr>
                        <a:t>Auto Lane Change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自动变道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</a:tbl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6731"/>
              </p:ext>
            </p:extLst>
          </p:nvPr>
        </p:nvGraphicFramePr>
        <p:xfrm>
          <a:off x="7812360" y="75040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7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12360" y="75040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7812360" y="1382579"/>
            <a:ext cx="100811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ADS</a:t>
            </a:r>
            <a:r>
              <a:rPr lang="zh-CN" altLang="en-US" sz="1000" dirty="0" smtClean="0"/>
              <a:t>内容参考</a:t>
            </a:r>
            <a:endParaRPr lang="zh-CN" altLang="en-US" sz="10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1686409" y="6165304"/>
            <a:ext cx="6053943" cy="316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dirty="0" smtClean="0">
                <a:solidFill>
                  <a:schemeClr val="dk1"/>
                </a:solidFill>
              </a:rPr>
              <a:t>● 表示项目总监确认的开发</a:t>
            </a:r>
            <a:r>
              <a:rPr lang="zh-CN" altLang="en-US" sz="1000" dirty="0">
                <a:solidFill>
                  <a:schemeClr val="dk1"/>
                </a:solidFill>
              </a:rPr>
              <a:t>项目</a:t>
            </a:r>
            <a:r>
              <a:rPr lang="zh-CN" altLang="en-US" sz="1000" dirty="0" smtClean="0">
                <a:solidFill>
                  <a:schemeClr val="dk1"/>
                </a:solidFill>
              </a:rPr>
              <a:t>；○</a:t>
            </a:r>
            <a:r>
              <a:rPr lang="zh-CN" altLang="en-US" sz="1000" dirty="0"/>
              <a:t> </a:t>
            </a:r>
            <a:r>
              <a:rPr lang="zh-CN" altLang="en-US" sz="1000" dirty="0" smtClean="0"/>
              <a:t>表示前期不包含在开发计划中或短期开发</a:t>
            </a:r>
            <a:r>
              <a:rPr lang="zh-CN" altLang="en-US" sz="1000" dirty="0"/>
              <a:t>存在</a:t>
            </a:r>
            <a:r>
              <a:rPr lang="zh-CN" altLang="en-US" sz="1000" dirty="0" smtClean="0"/>
              <a:t>困难的</a:t>
            </a:r>
            <a:r>
              <a:rPr lang="zh-CN" altLang="en-US" sz="1000" dirty="0"/>
              <a:t>功能模块</a:t>
            </a:r>
            <a:endParaRPr lang="zh-CN" altLang="en-US" sz="1000" dirty="0">
              <a:solidFill>
                <a:schemeClr val="dk1"/>
              </a:solidFill>
            </a:endParaRPr>
          </a:p>
        </p:txBody>
      </p:sp>
      <p:sp>
        <p:nvSpPr>
          <p:cNvPr id="13" name="内容占位符 1"/>
          <p:cNvSpPr txBox="1">
            <a:spLocks/>
          </p:cNvSpPr>
          <p:nvPr/>
        </p:nvSpPr>
        <p:spPr>
          <a:xfrm>
            <a:off x="323529" y="912843"/>
            <a:ext cx="2304255" cy="715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场景</a:t>
            </a:r>
            <a:r>
              <a:rPr lang="zh-CN" altLang="en-US" sz="1000" dirty="0" smtClean="0">
                <a:solidFill>
                  <a:srgbClr val="C00000"/>
                </a:solidFill>
              </a:rPr>
              <a:t>：在一个特定的空间里</a:t>
            </a:r>
            <a:endParaRPr lang="en-US" altLang="zh-CN" sz="1000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应用</a:t>
            </a:r>
            <a:r>
              <a:rPr lang="zh-CN" altLang="en-US" sz="1000" dirty="0" smtClean="0">
                <a:solidFill>
                  <a:srgbClr val="C00000"/>
                </a:solidFill>
              </a:rPr>
              <a:t>：车子按规划好的路线行驶</a:t>
            </a:r>
            <a:endParaRPr lang="zh-CN" altLang="en-US" sz="1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50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1" y="592089"/>
            <a:ext cx="3838825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一</a:t>
            </a:r>
            <a:r>
              <a:rPr lang="zh-CN" altLang="en-US" sz="1400" dirty="0" smtClean="0"/>
              <a:t>、初级自动驾驶系统</a:t>
            </a:r>
            <a:r>
              <a:rPr lang="en-US" altLang="zh-CN" sz="1400" dirty="0" smtClean="0"/>
              <a:t>CAN</a:t>
            </a:r>
            <a:r>
              <a:rPr lang="zh-CN" altLang="en-US" sz="1400" dirty="0" smtClean="0"/>
              <a:t>总线通信</a:t>
            </a:r>
            <a:endParaRPr lang="zh-CN" altLang="en-US" sz="1400" dirty="0"/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282711"/>
              </p:ext>
            </p:extLst>
          </p:nvPr>
        </p:nvGraphicFramePr>
        <p:xfrm>
          <a:off x="7884915" y="692696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4915" y="692696"/>
                        <a:ext cx="914400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7740353" y="1341438"/>
            <a:ext cx="129614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CAN</a:t>
            </a:r>
            <a:r>
              <a:rPr lang="zh-CN" altLang="en-US" sz="1000" dirty="0" smtClean="0"/>
              <a:t>总线通信列表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0704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r>
              <a:rPr lang="en-US" altLang="zh-CN" sz="1400" dirty="0" smtClean="0"/>
              <a:t>——</a:t>
            </a:r>
            <a:r>
              <a:rPr lang="zh-CN" altLang="en-US" sz="1400" dirty="0" smtClean="0"/>
              <a:t>对标参考</a:t>
            </a:r>
            <a:endParaRPr lang="zh-CN" altLang="en-US" sz="1400" dirty="0"/>
          </a:p>
        </p:txBody>
      </p:sp>
      <p:sp>
        <p:nvSpPr>
          <p:cNvPr id="11" name="内容占位符 1"/>
          <p:cNvSpPr txBox="1">
            <a:spLocks/>
          </p:cNvSpPr>
          <p:nvPr/>
        </p:nvSpPr>
        <p:spPr>
          <a:xfrm>
            <a:off x="467544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蔚来</a:t>
            </a:r>
            <a:r>
              <a:rPr lang="en-US" altLang="zh-CN" sz="1400" dirty="0" smtClean="0"/>
              <a:t>ES8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</a:t>
            </a:r>
            <a:r>
              <a:rPr lang="en-US" altLang="zh-CN" sz="1400" dirty="0" smtClean="0"/>
              <a:t>NIO Pilot</a:t>
            </a:r>
            <a:r>
              <a:rPr lang="zh-CN" altLang="en-US" sz="1400" dirty="0" smtClean="0"/>
              <a:t>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23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个三目前向摄像头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5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个车内驾驶状态检测摄像头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err="1" smtClean="0"/>
              <a:t>Mobileye</a:t>
            </a:r>
            <a:r>
              <a:rPr lang="en-US" altLang="zh-CN" sz="1300" dirty="0" smtClean="0"/>
              <a:t> EyeQ4</a:t>
            </a:r>
            <a:r>
              <a:rPr lang="zh-CN" altLang="en-US" sz="1300" dirty="0" smtClean="0"/>
              <a:t>：</a:t>
            </a:r>
            <a:r>
              <a:rPr lang="en-US" altLang="zh-CN" sz="1300" dirty="0" smtClean="0"/>
              <a:t>2.5</a:t>
            </a:r>
            <a:r>
              <a:rPr lang="zh-CN" altLang="en-US" sz="1300" dirty="0" smtClean="0"/>
              <a:t>万亿每秒、功率</a:t>
            </a:r>
            <a:r>
              <a:rPr lang="en-US" altLang="zh-CN" sz="1300" dirty="0" smtClean="0"/>
              <a:t>3W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</a:t>
            </a:r>
            <a:r>
              <a:rPr lang="en-US" altLang="zh-CN" sz="1400" dirty="0" smtClean="0"/>
              <a:t>NOMI</a:t>
            </a:r>
            <a:r>
              <a:rPr lang="zh-CN" altLang="en-US" sz="1400" dirty="0" smtClean="0"/>
              <a:t>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语音交互系统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智能情感引擎</a:t>
            </a:r>
            <a:endParaRPr lang="en-US" altLang="zh-CN" sz="13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3986197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小鹏汽车</a:t>
            </a:r>
            <a:r>
              <a:rPr lang="en-US" altLang="zh-CN" sz="1400" dirty="0" smtClean="0"/>
              <a:t>G3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25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双目侧向摄像头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3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2</a:t>
            </a:r>
            <a:r>
              <a:rPr lang="zh-CN" altLang="en-US" sz="1300" dirty="0" smtClean="0"/>
              <a:t>个舱内智能摄像头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xxx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</p:txBody>
      </p:sp>
    </p:spTree>
    <p:extLst>
      <p:ext uri="{BB962C8B-B14F-4D97-AF65-F5344CB8AC3E}">
        <p14:creationId xmlns:p14="http://schemas.microsoft.com/office/powerpoint/2010/main" val="119243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endParaRPr lang="zh-CN" altLang="en-US" sz="1400" dirty="0"/>
          </a:p>
        </p:txBody>
      </p:sp>
      <p:graphicFrame>
        <p:nvGraphicFramePr>
          <p:cNvPr id="10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3532771"/>
              </p:ext>
            </p:extLst>
          </p:nvPr>
        </p:nvGraphicFramePr>
        <p:xfrm>
          <a:off x="467544" y="914883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835501"/>
                <a:gridCol w="3456213"/>
                <a:gridCol w="834343"/>
                <a:gridCol w="2866651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 smtClean="0"/>
                        <a:t>整车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原车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1</a:t>
                      </a: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strike="noStrik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鑫盛汽车</a:t>
                      </a: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29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(1)——3D AVM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406513"/>
              </p:ext>
            </p:extLst>
          </p:nvPr>
        </p:nvGraphicFramePr>
        <p:xfrm>
          <a:off x="416677" y="1124744"/>
          <a:ext cx="8502890" cy="4770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995"/>
                <a:gridCol w="1440160"/>
                <a:gridCol w="3312368"/>
                <a:gridCol w="3312367"/>
              </a:tblGrid>
              <a:tr h="1832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项目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标清环视方案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高清环视方案</a:t>
                      </a:r>
                    </a:p>
                  </a:txBody>
                  <a:tcPr/>
                </a:tc>
              </a:tr>
              <a:tr h="19666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方案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 smtClean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2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硬件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4</a:t>
                      </a:r>
                      <a:r>
                        <a:rPr lang="zh-CN" altLang="en-US" sz="1200" dirty="0" smtClean="0"/>
                        <a:t>台标清摄像头（</a:t>
                      </a:r>
                      <a:r>
                        <a:rPr lang="en-US" altLang="zh-CN" sz="1200" dirty="0" smtClean="0"/>
                        <a:t>NTSC,CVBS</a:t>
                      </a:r>
                      <a:r>
                        <a:rPr lang="zh-CN" altLang="en-US" sz="1200" dirty="0" smtClean="0"/>
                        <a:t>）信号输入，标清</a:t>
                      </a:r>
                      <a:r>
                        <a:rPr lang="en-US" altLang="zh-CN" sz="1200" dirty="0" smtClean="0"/>
                        <a:t>CVBS</a:t>
                      </a:r>
                      <a:r>
                        <a:rPr lang="zh-CN" altLang="en-US" sz="1200" dirty="0" smtClean="0"/>
                        <a:t>信号输出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台高清数字相机信号输入，</a:t>
                      </a:r>
                      <a:r>
                        <a:rPr lang="en-US" altLang="zh-CN" sz="1200" dirty="0" smtClean="0"/>
                        <a:t>HDMI</a:t>
                      </a:r>
                      <a:r>
                        <a:rPr lang="zh-CN" altLang="en-US" sz="1200" dirty="0" smtClean="0"/>
                        <a:t>或其他高画质视频输出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3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网络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err="1" smtClean="0"/>
                        <a:t>EtherAVB</a:t>
                      </a:r>
                      <a:r>
                        <a:rPr lang="zh-CN" altLang="en-US" sz="1200" dirty="0" smtClean="0"/>
                        <a:t>网络接口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9555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功能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泊车移动障碍物检测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行人识别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数字视频记录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Picture 12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597901"/>
            <a:ext cx="1645816" cy="1645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596661"/>
            <a:ext cx="1851084" cy="1621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719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(2)——TSR</a:t>
            </a:r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539552" y="909666"/>
            <a:ext cx="403244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 smtClean="0"/>
              <a:t>目前，格陆博交通标识识别功能仅</a:t>
            </a:r>
            <a:r>
              <a:rPr lang="zh-CN" altLang="en-US" sz="1000" dirty="0"/>
              <a:t>限限速标志</a:t>
            </a:r>
          </a:p>
        </p:txBody>
      </p:sp>
    </p:spTree>
    <p:extLst>
      <p:ext uri="{BB962C8B-B14F-4D97-AF65-F5344CB8AC3E}">
        <p14:creationId xmlns:p14="http://schemas.microsoft.com/office/powerpoint/2010/main" val="5412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(3)——PDS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3469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8744</TotalTime>
  <Words>1755</Words>
  <Application>Microsoft Office PowerPoint</Application>
  <PresentationFormat>全屏显示(4:3)</PresentationFormat>
  <Paragraphs>550</Paragraphs>
  <Slides>22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自定义设计方案</vt:lpstr>
      <vt:lpstr>工作表</vt:lpstr>
      <vt:lpstr>Microsoft PowerPoint Presentation</vt:lpstr>
      <vt:lpstr>初级自动驾驶专案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兴云新能源-陈君闳</dc:creator>
  <cp:lastModifiedBy>兴云新能源-姜泉</cp:lastModifiedBy>
  <cp:revision>789</cp:revision>
  <cp:lastPrinted>2017-12-14T09:30:40Z</cp:lastPrinted>
  <dcterms:created xsi:type="dcterms:W3CDTF">2016-04-15T08:21:51Z</dcterms:created>
  <dcterms:modified xsi:type="dcterms:W3CDTF">2018-02-01T01:47:14Z</dcterms:modified>
</cp:coreProperties>
</file>

<file path=docProps/thumbnail.jpeg>
</file>